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7" r:id="rId4"/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a16144e7_5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1" name="Google Shape;61;g33a16144e7_5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33a16144e7_5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a16144e7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a16144e7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a16144e7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a16144e7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a272bdf5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a272bdf5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a272bdf5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a272bdf5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a272bdf5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a272bdf5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a272bdf5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a272bdf5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a272bdf5_1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a272bdf5_1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a16144e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a16144e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a16144e7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a16144e7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9742fdc3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9742fdc3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9742fdc3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9742fdc3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9742fdc3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9742fdc3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a16144e7_5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a16144e7_5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a16144e7_5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a16144e7_5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a16144e7_5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a16144e7_5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a272bdf5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a272bdf5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a16144e7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a16144e7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a16144e7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a16144e7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a16144e7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a16144e7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a16144e7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a16144e7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a16144e7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a16144e7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a16144e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a16144e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a16144e7_5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a16144e7_5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a16144e7_5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a16144e7_5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a16144e7_5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a16144e7_5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a272bd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a272bd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a272bdf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a272bdf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a16144e7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a16144e7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a16144e7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a16144e7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88dcf42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88dcf42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a16144e7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a16144e7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52400" y="4956572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200" y="769425"/>
            <a:ext cx="8229600" cy="4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152400" y="4961335"/>
            <a:ext cx="381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0"/>
              <a:buNone/>
              <a:defRPr b="1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52400" y="4955381"/>
            <a:ext cx="3657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152400" y="4954191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152400" y="4961335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2400" y="4949429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42900" lvl="1" marL="914400" rtl="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42900" lvl="2" marL="1371600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1" type="ftr"/>
          </p:nvPr>
        </p:nvSpPr>
        <p:spPr>
          <a:xfrm>
            <a:off x="152400" y="4972050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68275" y="745475"/>
            <a:ext cx="8823300" cy="4295700"/>
          </a:xfrm>
          <a:prstGeom prst="rect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4800" y="874500"/>
            <a:ext cx="82296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7121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168275" y="128588"/>
            <a:ext cx="1676400" cy="45720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1928813" y="128588"/>
            <a:ext cx="7062900" cy="457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12" y="4931444"/>
            <a:ext cx="409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161925"/>
            <a:ext cx="855000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i="0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152400" y="4972050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228600" y="228600"/>
            <a:ext cx="7086600" cy="171450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sx="101000" rotWithShape="0" algn="tl" dir="2700000" dist="50800" sy="101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1447800" y="2057400"/>
            <a:ext cx="7467600" cy="29148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7543800" y="228600"/>
            <a:ext cx="1371600" cy="17145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228600" y="2057400"/>
            <a:ext cx="1066800" cy="29148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rotWithShape="0" algn="tl" dir="2700000" dist="38100">
              <a:srgbClr val="808080">
                <a:alpha val="396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152400" y="4926806"/>
            <a:ext cx="373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Do Not Distribute: Access Restricted to BWRC Members</a:t>
            </a:r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58375"/>
            <a:ext cx="3781200" cy="18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 txBox="1"/>
          <p:nvPr/>
        </p:nvSpPr>
        <p:spPr>
          <a:xfrm>
            <a:off x="1680850" y="2293617"/>
            <a:ext cx="70668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EE290C Final Project: GPS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1680850" y="2948548"/>
            <a:ext cx="68388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By: 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Daniel Grubb, Olivia Hsu, Zhaokai Liu, Aviral Pandey, Dinesh Parimi, Ruocheng Wang, Zhongkai Wang, Nick Werblun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Acquisition: Results and Next Steps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165925" y="765075"/>
            <a:ext cx="4000500" cy="4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FFT Search takes too much time in compile and simulation, only serial search is verified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With real GPS data, the optimal frequency and code phase is located successfully</a:t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Both methods are taking much more area than expected, to be solved in future</a:t>
            </a:r>
            <a:endParaRPr sz="1800"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7029" r="6187" t="0"/>
          <a:stretch/>
        </p:blipFill>
        <p:spPr>
          <a:xfrm>
            <a:off x="4259866" y="765075"/>
            <a:ext cx="4719982" cy="303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736413" y="3801625"/>
            <a:ext cx="3877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Results with </a:t>
            </a:r>
            <a:r>
              <a:rPr lang="en" sz="1200">
                <a:solidFill>
                  <a:schemeClr val="dk1"/>
                </a:solidFill>
              </a:rPr>
              <a:t>40 frequencies with 500Hz frequency steps and 2046 code phases with 8 code phase step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System Overview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04800" y="632300"/>
            <a:ext cx="85344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tracking loop ensures that the frequency and code phase passed in from the acquisition loop stay locked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The code phase lock is maintained using a delay locked loop (DLL)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The carrier frequency and phase lock using a frequency assisted Costas loop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Each loop has a discriminator that turns the correlator outputs into </a:t>
            </a:r>
            <a:r>
              <a:rPr lang="en" sz="2000"/>
              <a:t>meaningful data </a:t>
            </a:r>
            <a:r>
              <a:rPr lang="en" sz="2000"/>
              <a:t>and a loop filter that reduces the noise of the discriminator output</a:t>
            </a:r>
            <a:endParaRPr sz="2000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138" y="2667275"/>
            <a:ext cx="4857277" cy="2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Code Recovery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457200" y="769425"/>
            <a:ext cx="82296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DLL consists of a discriminator defined by: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Normalized early-minus-Late envelope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Normalization removes amplitude sensitivity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Moderate computational load, no square root calculations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Also has a first order loop filter that drives the </a:t>
            </a:r>
            <a:br>
              <a:rPr lang="en" sz="2400"/>
            </a:br>
            <a:r>
              <a:rPr lang="en" sz="2400"/>
              <a:t>two code generator NCOs: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The discrete bilinear transform of a first order analog integrator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Unconditionally stable</a:t>
            </a:r>
            <a:endParaRPr sz="18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50" y="3551726"/>
            <a:ext cx="5939101" cy="10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0" l="16702" r="14734" t="13472"/>
          <a:stretch/>
        </p:blipFill>
        <p:spPr>
          <a:xfrm>
            <a:off x="6975425" y="1020550"/>
            <a:ext cx="1854625" cy="14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Carrier Recovery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925" y="3280650"/>
            <a:ext cx="5810922" cy="17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175275" y="750725"/>
            <a:ext cx="82296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Costas loop consists of two discriminators:</a:t>
            </a:r>
            <a:endParaRPr sz="2400"/>
          </a:p>
          <a:p>
            <a:pPr indent="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A bit transition invariant Costas discriminator using  2 quadrant arctan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A bit transition sensitive frequency discriminator using 4 quadrant arctan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Added a integrator-based synchronizer to align to bit flips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two errors are fed into a 3rd/2nd order filter that drives the carrier NCO </a:t>
            </a:r>
            <a:endParaRPr sz="2400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875" y="1326700"/>
            <a:ext cx="2465648" cy="7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573" y="1326700"/>
            <a:ext cx="2080982" cy="7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Results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457200" y="769425"/>
            <a:ext cx="3834900" cy="4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Implemented all the RTL, including CORDICs,  for discriminators and loop filters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Able to track GPS satellites from the example Dataset in a Scala/RTL mixed simulation</a:t>
            </a:r>
            <a:endParaRPr sz="24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75" y="1164075"/>
            <a:ext cx="4568724" cy="33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Next Steps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769425"/>
            <a:ext cx="8332800" cy="4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Full RTL simulation of Loops does not yet converge due to LSB issues in the CORDICs, need to optimize sizing of Fixed Points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Current design requires 3 Cordics per tracking channel, need to create a system to “timeshare” a single CORDIC block per channel and loop calculation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Loop can only do 1ms integration times, need to allow the loop dynamically to dynamically switch to 2, 5, 10 and 20ms integration times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Implement a lookup table based coefficient setter for the loop-filters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Ranging Overview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ranging code is responsible for the pipeline of hardware decoding to user position. This is the ultimate goal of the GPS receiver.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Ranging is a three step process: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Extract SV parameters and apply scaling/unit conversions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Compute “GPS time” and SV position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Compute user position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Extraction - Packetizer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932850"/>
            <a:ext cx="44271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Bit-domain decoding of data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Basic unit of data: 1 word = 30 bits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10 words form a subframe, 5 subframes form a frame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Positioning data found in first 3 subframes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Three submodules in series - parser, parity checker, param extractor</a:t>
            </a:r>
            <a:endParaRPr sz="2400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277" y="1150600"/>
            <a:ext cx="3514450" cy="2337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5015900" y="3487875"/>
            <a:ext cx="33537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Parity check equations (</a:t>
            </a:r>
            <a:r>
              <a:rPr i="1" lang="en" sz="1200">
                <a:solidFill>
                  <a:srgbClr val="666666"/>
                </a:solidFill>
              </a:rPr>
              <a:t>Fundamentals of Global Positioning System Receivers: A Hardware Approach</a:t>
            </a:r>
            <a:r>
              <a:rPr lang="en" sz="1200">
                <a:solidFill>
                  <a:srgbClr val="666666"/>
                </a:solidFill>
              </a:rPr>
              <a:t>)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Overview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Modulation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Satellites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Receiver structure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Acquisition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Tracking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Ranging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Integration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Conclusion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Next steps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Extraction - Packetizer (cont.)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Parser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Detects 8-bit GPS preamble that indicates the start of a subframe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Reads 300 bits into a buffer and passes to next stage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Parity checker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Each word has 24 data bits and 6 parity bits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Parity bits are calculated with certain XOR patterns of the 24 data bits and the 2 last bits of the previous word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Parity check must pass on all words of a subframe for data to be valid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Param extractor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Identifies subframe and extracts relevant parameters for ranging algorithm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This submodule was added later, as the bit manipulations it requires were inefficient in software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Extraction - Packetizer (cont.)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Firmware-hardware interfacing done through a regmap</a:t>
            </a:r>
            <a:endParaRPr sz="2400"/>
          </a:p>
          <a:p>
            <a:pPr indent="-2222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Read UInts/SInts from Chisel, convert data types and apply scaling in hardware</a:t>
            </a:r>
            <a:endParaRPr sz="1800"/>
          </a:p>
          <a:p>
            <a:pPr indent="-2222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Package as a struct to be passed to ranging algorithm</a:t>
            </a:r>
            <a:endParaRPr sz="1800"/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Different memory block per tracking channel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 Position Calculation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932850"/>
            <a:ext cx="42603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“GPS time” is a local replica of the SV clock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SV ephemeris data contains info necessary to compute this time delay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SV Position is computed using an established set of equations that include correction for motion and other non-idealities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001" y="932838"/>
            <a:ext cx="3972950" cy="34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4738000" y="4235550"/>
            <a:ext cx="40893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ECEF (Earth-Centered, Earth-Fixed) Coordinates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https://en.wikipedia.org/wiki/ECEF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 Position Calculation (Cont.)</a:t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After parameter extraction, local replica clock is created and SV position is computed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These results are stored in a struct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After four sets of SV data are populated, they are sent to the user position calculation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Position Calculation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808475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Inputs: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4 SV Positions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Signal transmit and receive times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Outputs: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Receiver position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Receiver time bias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Tracking loop is a model of the </a:t>
            </a:r>
            <a:br>
              <a:rPr lang="en"/>
            </a:br>
            <a:r>
              <a:rPr lang="en"/>
              <a:t>SV signal at transmit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Pseudorange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Iterative calculation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22" y="1092650"/>
            <a:ext cx="3326025" cy="32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>
            <a:off x="5921250" y="4397300"/>
            <a:ext cx="2585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Doberstein. Fundamentals of GPS Receivers, Springer. 2012.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Ranging Conclusion and Next Steps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The skeleton for computation is complete, but is not fully integrated with hardware due to incomplete datapath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Using decoded data from jks.com/gps/gps.html we were able to verify that the SV position calculation is correct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/>
              <a:t>Decoding parameters and recording times from tracking loop measurements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BWRC Location (km):</a:t>
            </a:r>
            <a:endParaRPr/>
          </a:p>
          <a:p>
            <a:pPr indent="-342900" lvl="1" marL="91440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X: -2641.466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Y: -4262.826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Z: 3894.033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Integration: Results and Next Steps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11700" y="778950"/>
            <a:ext cx="5301600" cy="4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tracking channel has been connected to Rocket using a register mapped approach 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Next Steps: </a:t>
            </a:r>
            <a:endParaRPr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next integration component is to connect the acquisition loop with the tracking loop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current plan is to connect the two using RocketChip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Cannot be done until after the acquisition area has been optimized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Ranging code also needs to be tested with the tracking loop hardware and Rocket</a:t>
            </a:r>
            <a:endParaRPr sz="2000"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775" y="1183513"/>
            <a:ext cx="3405525" cy="33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CHISEL was a great tool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Able to generate variants on submodules - reusability!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Scala was conducive to test automation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Ability to straightforwardly integrate software/hardware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Top-level integration workflow was very different from other HDLs - took some getting used to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DspTools is critical for CHISEL DSP applications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FixedPoint!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Connecting with RocketChip gives instant ability to test system as an SoC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 Docs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38" y="795350"/>
            <a:ext cx="7727314" cy="42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1928825" y="82100"/>
            <a:ext cx="7062900" cy="5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 Docs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150" y="784699"/>
            <a:ext cx="5935699" cy="42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4677475"/>
            <a:ext cx="85206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600"/>
              <a:t>Source: https://www.af.mil/News/Article-Display/Article/757533/gps-registers-most-accurate-signal-yet/</a:t>
            </a:r>
            <a:endParaRPr sz="600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538" y="915600"/>
            <a:ext cx="6080935" cy="382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Signals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932850"/>
            <a:ext cx="85206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L1 C/A GPS system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CDMA scheme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1023 length PRN codes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50 Hz data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Info both in message and timing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375" y="831225"/>
            <a:ext cx="3362917" cy="41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2954200" y="4503900"/>
            <a:ext cx="2585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Doberstein. Fundamentals of GPS Receivers, Springer. 2012.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685788" y="2061000"/>
            <a:ext cx="7772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Acquisition: Overview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165925" y="737425"/>
            <a:ext cx="8830500" cy="4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Tracking loop has limited frequency and code phase range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Need acquisition block to narrow down frequency and code phase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Get correlation for different frequency and code phase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Two methods: FFT and serial correlation calculation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600" y="2415050"/>
            <a:ext cx="5921151" cy="22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Acquisition: </a:t>
            </a:r>
            <a:r>
              <a:rPr lang="en"/>
              <a:t>FFT Search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88" y="4387100"/>
            <a:ext cx="5118025" cy="5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26" y="816087"/>
            <a:ext cx="8652347" cy="3439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1944375" y="139840"/>
            <a:ext cx="6888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Acquisition: Serial Search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475" y="2376523"/>
            <a:ext cx="4951050" cy="24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82650" y="757700"/>
            <a:ext cx="8795400" cy="4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Correlator: correlation of 1 frequency &amp; code phase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Multiple correlators: NCO &amp; ADC signals reuse, acquisition time reduces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parallel code phase search, serial frequency search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Parameterized number of correlators, number of integration cycles, etc.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